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a412c50a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a412c50a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a412c50ae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a412c50ae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a412c50a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a412c50a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3a412c50a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3a412c50a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a412c50a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a412c50a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a412c50a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a412c50a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a412c50a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a412c50a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a412c50a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a412c50a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a412c50a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a412c50a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412c50a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a412c50a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3a412c50a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3a412c50a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a412c50a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a412c50a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a412c50a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a412c50a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a3ee67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a3ee67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a412c50a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3a412c50a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a3ee67e2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3a3ee67e2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a3ee67e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a3ee67e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a3ee67e2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a3ee67e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a3ee67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3a3ee67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a3ee67e2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a3ee67e2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a3ee67e2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a3ee67e2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3a412c50a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3a412c50a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a3ee67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3a3ee67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a3ee67e2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a3ee67e2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3a3ee67e2f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3a3ee67e2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a3ee67e2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a3ee67e2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a5ebe92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3a5ebe92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3a3ee67e2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3a3ee67e2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3c419874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3c419874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3a412c50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3a412c50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3a412c50a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3a412c50a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a412c50a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a412c50a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a412c50a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a412c50a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a412c50a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a412c50a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a412c50a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a412c50a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 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data type. Basic and user defined data types. Concept of data structure and its uses. Definition and use of ADT. Benefits of using ADTs.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of dynamic memory allocation.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 of algorithm. What is a good algorithm? Different structures used in algorithms.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and space complexity. Big Oh (O) notation.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Data Type [2]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52" y="1259950"/>
            <a:ext cx="4454224" cy="36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as ADT</a:t>
            </a:r>
            <a:endParaRPr/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Array is a group of same type of variables that have common name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Each item in the group is called an element of the array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Each element is distinguished from another by an index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All elements are stored contiguously in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The elements of the array can be of any valid type- integers, characters, floating-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point types or user-defined types.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as ADT [2]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D array declaration in 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data_type array_name[size]={element1,element2,..............,element n};</a:t>
            </a:r>
            <a:endParaRPr b="1"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D array declaration in C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data_type</a:t>
            </a:r>
            <a:r>
              <a:rPr b="1" i="1" lang="en"/>
              <a:t> array_name[row_size][column_size];</a:t>
            </a:r>
            <a:endParaRPr b="1"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operations on array: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of an 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Inserting new element at required position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Deletion of any element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Modification of any element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Traversing of an 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Merging of arrays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as ADT [3]</a:t>
            </a:r>
            <a:endParaRPr/>
          </a:p>
        </p:txBody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How is array an ADT?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 A be an array of type </a:t>
            </a:r>
            <a:r>
              <a:rPr b="1" lang="en"/>
              <a:t>T</a:t>
            </a:r>
            <a:r>
              <a:rPr lang="en"/>
              <a:t> and has </a:t>
            </a:r>
            <a:r>
              <a:rPr b="1" lang="en"/>
              <a:t>n</a:t>
            </a:r>
            <a:r>
              <a:rPr lang="en"/>
              <a:t> elements then it satisfied the following operations: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CREATE(A): Create an array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INSERT(A,</a:t>
            </a:r>
            <a:r>
              <a:rPr b="1" lang="en"/>
              <a:t>X</a:t>
            </a:r>
            <a:r>
              <a:rPr lang="en"/>
              <a:t>): Insert an element X into an array A in any location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DELETE(A,</a:t>
            </a:r>
            <a:r>
              <a:rPr b="1" lang="en"/>
              <a:t>X</a:t>
            </a:r>
            <a:r>
              <a:rPr lang="en"/>
              <a:t>): Delete an element X from an array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MODIFY(A,</a:t>
            </a:r>
            <a:r>
              <a:rPr b="1" lang="en"/>
              <a:t>X</a:t>
            </a:r>
            <a:r>
              <a:rPr lang="en"/>
              <a:t>,</a:t>
            </a:r>
            <a:r>
              <a:rPr b="1" lang="en"/>
              <a:t>Y</a:t>
            </a:r>
            <a:r>
              <a:rPr lang="en"/>
              <a:t>): modify element X by Y of an array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TRAVELS(</a:t>
            </a:r>
            <a:r>
              <a:rPr b="1" lang="en"/>
              <a:t>A</a:t>
            </a:r>
            <a:r>
              <a:rPr lang="en"/>
              <a:t>): Access all elements of an array 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MERGE(</a:t>
            </a:r>
            <a:r>
              <a:rPr b="1" lang="en"/>
              <a:t>A</a:t>
            </a:r>
            <a:r>
              <a:rPr lang="en"/>
              <a:t>,</a:t>
            </a:r>
            <a:r>
              <a:rPr b="1" lang="en"/>
              <a:t>B</a:t>
            </a:r>
            <a:r>
              <a:rPr lang="en"/>
              <a:t>): Merging elements of A and B into a third array 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as an ADT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structure is a collection of one or more variables, possibly of different types, grouped together under a single name.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 array is a data structure in which all the members are of the same data type. Structure is another data structure in which the individual elements can differ in type.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 hus, a single structure might contain integer elements, floating-point elements and character elements.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individual structure elements are referred to as members.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/>
              <a:t>A structure is defined as	</a:t>
            </a:r>
            <a:r>
              <a:rPr b="1" lang="en"/>
              <a:t>							</a:t>
            </a:r>
            <a:r>
              <a:rPr b="1" lang="en" u="sng"/>
              <a:t>Declaration of variable: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7" name="Google Shape;1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25" y="3358550"/>
            <a:ext cx="1710075" cy="13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500" y="3358550"/>
            <a:ext cx="1710075" cy="14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1650" y="3258825"/>
            <a:ext cx="1936975" cy="38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0100" y="3573025"/>
            <a:ext cx="1473300" cy="14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 as an ADT [2]</a:t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members of a structure: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two types of operators to access members of a structure. Which are: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Member operator (dot operator or period operator (.))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• Structure pointer operator (-&gt;).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Q&gt;&gt; How is structure an ADT?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ADT</a:t>
            </a:r>
            <a:endParaRPr/>
          </a:p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74646" l="0" r="-19703" t="0"/>
          <a:stretch/>
        </p:blipFill>
        <p:spPr>
          <a:xfrm>
            <a:off x="311700" y="1152475"/>
            <a:ext cx="8446376" cy="101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39202"/>
          <a:stretch/>
        </p:blipFill>
        <p:spPr>
          <a:xfrm>
            <a:off x="311700" y="2234225"/>
            <a:ext cx="7639425" cy="26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Memory Allocation in C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38" y="1152475"/>
            <a:ext cx="8288124" cy="40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Memory Allocation in C [2]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25" y="1017725"/>
            <a:ext cx="8214181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Memory Allocation in C [3]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25" y="996650"/>
            <a:ext cx="8182399" cy="41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Data </a:t>
            </a:r>
            <a:r>
              <a:rPr lang="en"/>
              <a:t>=&gt; represents value or set of values.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/>
              <a:t>Data Type</a:t>
            </a:r>
            <a:r>
              <a:rPr lang="en"/>
              <a:t> =&gt; classification that specifies what value a variable can hold and what operation can be performed.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Programming Languages have own implementation of various data types.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Ex: C = int, char, float, long, and so on …</a:t>
            </a:r>
            <a:br>
              <a:rPr lang="en"/>
            </a:br>
            <a:r>
              <a:rPr lang="en"/>
              <a:t>Python = String, List, Tuples and so on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Primitive =&gt; basic building blocks, stores single value (ex: int, float, boolean, char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Composite =&gt; made by composing primitive or other composite types (ex: struct, array, string etc)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Abstract =&gt; defined by the behaviour exhibited. (ex: set, stack, queue, graph, tree etc)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Memory Allocation in C [4]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25" y="1112150"/>
            <a:ext cx="7706476" cy="3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Memory Allocation in C [5]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25" y="1106275"/>
            <a:ext cx="8221651" cy="39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195" name="Google Shape;19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• Concept and definition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• Design of algorithm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• Characteristic of algorithm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Big O notation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 algorithm is a precise specification of a sequence of instructions to be carried out in order to solve a given problem.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Each instruction tells what task is to be done.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There should be a finite number of instructions in an algorithm and each instruction should be executed in a finite amount of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 u="sng"/>
              <a:t>Properties of Algorithms:</a:t>
            </a:r>
            <a:endParaRPr b="1" u="sng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Input</a:t>
            </a:r>
            <a:r>
              <a:rPr lang="en"/>
              <a:t>: A number of quantities are provided to an algorithm initially before the algorithm begins. These quantities are inputs which are processed by the algorithm.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Definiteness</a:t>
            </a:r>
            <a:r>
              <a:rPr lang="en"/>
              <a:t>: Each step must be clear and unambiguous.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Effectiveness</a:t>
            </a:r>
            <a:r>
              <a:rPr lang="en"/>
              <a:t>: Each step must be carried out in finite time.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Finiteness</a:t>
            </a:r>
            <a:r>
              <a:rPr lang="en"/>
              <a:t>: Algorithms must terminate after finite time or step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Output</a:t>
            </a:r>
            <a:r>
              <a:rPr lang="en"/>
              <a:t>: An algorithm must have output.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Correctness</a:t>
            </a:r>
            <a:r>
              <a:rPr lang="en"/>
              <a:t>: Correct set of output values must be produced from the each set of inputs.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Analysis</a:t>
            </a:r>
            <a:endParaRPr/>
          </a:p>
        </p:txBody>
      </p:sp>
      <p:sp>
        <p:nvSpPr>
          <p:cNvPr id="207" name="Google Shape;20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Analysing an algorithm means determining the amount of resources needed to execute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algorithm is said to be effective if it takes less resources (less time to execute &amp; consumes less memory space).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performance of an algorithm can be therefore be measured in terms of: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Complexity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Space Complexity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Analysis [2]</a:t>
            </a:r>
            <a:endParaRPr/>
          </a:p>
        </p:txBody>
      </p:sp>
      <p:sp>
        <p:nvSpPr>
          <p:cNvPr id="213" name="Google Shape;21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Algorithms are generally designed to work with an </a:t>
            </a:r>
            <a:r>
              <a:rPr b="1" lang="en"/>
              <a:t>arbitrary number of inputs</a:t>
            </a:r>
            <a:r>
              <a:rPr lang="en"/>
              <a:t>,so the efficiency or complexity of an algorithm is stated in terms of time and space complexity.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b="1" i="1" lang="en"/>
              <a:t>time complexity</a:t>
            </a:r>
            <a:r>
              <a:rPr lang="en"/>
              <a:t> of an algorithm is basically the running time of a program as a function of the input size.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Similarly, the </a:t>
            </a:r>
            <a:r>
              <a:rPr b="1" i="1" lang="en"/>
              <a:t>space complexity</a:t>
            </a:r>
            <a:r>
              <a:rPr lang="en"/>
              <a:t> of an algorithm is the amount of computer memory that is required during the program execution as a function of the input size 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 Complexity of an algorithm is the representation of the amount of time required by the algorithm to execute to completion.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Time requirements can be denoted or defined as a numerical function </a:t>
            </a:r>
            <a:r>
              <a:rPr b="1" lang="en"/>
              <a:t>t(N)</a:t>
            </a:r>
            <a:r>
              <a:rPr lang="en"/>
              <a:t>, where </a:t>
            </a:r>
            <a:r>
              <a:rPr b="1" lang="en"/>
              <a:t>t(N)</a:t>
            </a:r>
            <a:r>
              <a:rPr lang="en"/>
              <a:t> can be measured as the number of steps, provided each step takes constant time.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 example, in case of addition of two n-bit integers, N steps are taken.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Consequently, the total computational time is </a:t>
            </a:r>
            <a:r>
              <a:rPr b="1" lang="en"/>
              <a:t>t(N) = c*n</a:t>
            </a:r>
            <a:r>
              <a:rPr lang="en"/>
              <a:t>, where </a:t>
            </a:r>
            <a:r>
              <a:rPr b="1" lang="en"/>
              <a:t>c</a:t>
            </a:r>
            <a:r>
              <a:rPr lang="en"/>
              <a:t> is the time consumed for addition of two bits. Here, we observe that </a:t>
            </a:r>
            <a:r>
              <a:rPr b="1" i="1" lang="en"/>
              <a:t>t(N) grows linearly as input size increases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925" y="2389350"/>
            <a:ext cx="1332275" cy="9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Complexity[2]</a:t>
            </a:r>
            <a:endParaRPr/>
          </a:p>
        </p:txBody>
      </p:sp>
      <p:sp>
        <p:nvSpPr>
          <p:cNvPr id="226" name="Google Shape;22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Determined in terms of 3 types of time: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Worst-case running time</a:t>
            </a:r>
            <a:r>
              <a:rPr lang="en"/>
              <a:t>: The worst-case running time of an algorithm is an </a:t>
            </a:r>
            <a:r>
              <a:rPr b="1" lang="en"/>
              <a:t>upper bound on the running time</a:t>
            </a:r>
            <a:r>
              <a:rPr lang="en"/>
              <a:t> for any input. </a:t>
            </a:r>
            <a:br>
              <a:rPr lang="en"/>
            </a:br>
            <a:r>
              <a:rPr lang="en"/>
              <a:t>Therefore, having the knowledge of worst-case running time gives us an assurance that the algorithm will never go beyond this time limit.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</a:t>
            </a:r>
            <a:r>
              <a:rPr b="1" lang="en"/>
              <a:t>verage-case running time</a:t>
            </a:r>
            <a:r>
              <a:rPr lang="en"/>
              <a:t>: The average-case running time of an algorithm is an estimate of the running time for an `</a:t>
            </a:r>
            <a:r>
              <a:rPr b="1" lang="en"/>
              <a:t>average'</a:t>
            </a:r>
            <a:r>
              <a:rPr lang="en"/>
              <a:t> input. </a:t>
            </a:r>
            <a:br>
              <a:rPr lang="en"/>
            </a:br>
            <a:r>
              <a:rPr lang="en"/>
              <a:t>It specifies the expected behaviour of the algorithm when the input is randomly drawn from a given distribution. Average-case running time assumes that all inputs of a given size are equally likely.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en"/>
              <a:t>Best-case running time</a:t>
            </a:r>
            <a:r>
              <a:rPr lang="en"/>
              <a:t>: The term 'best-case performance' is used to analyse an algorithm </a:t>
            </a:r>
            <a:r>
              <a:rPr b="1" lang="en"/>
              <a:t>under optimal conditions</a:t>
            </a:r>
            <a:r>
              <a:rPr lang="en"/>
              <a:t>. </a:t>
            </a:r>
            <a:br>
              <a:rPr lang="en"/>
            </a:br>
            <a:r>
              <a:rPr lang="en"/>
              <a:t>For example, the best case for a simple linear search on an array occurs when the desired element is the first in the list.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</a:t>
            </a:r>
            <a:r>
              <a:rPr b="1" i="1" lang="en"/>
              <a:t>It is always recommended to improve the average performance and the worst-case performance of an algorithm.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 Complexity</a:t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Space complex of an algorithm represents the amount of memory space needed by the algorithm in its life cycle.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Space needed by an algorithm is equal to the </a:t>
            </a:r>
            <a:r>
              <a:rPr b="1" lang="en"/>
              <a:t>sum of the following two components:</a:t>
            </a:r>
            <a:endParaRPr b="1"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 </a:t>
            </a:r>
            <a:r>
              <a:rPr b="1" lang="en"/>
              <a:t>fixed part </a:t>
            </a:r>
            <a:r>
              <a:rPr lang="en"/>
              <a:t>that is a space required to store certain data and variables (i.e. simple variables and constants, program size etc.), that are not dependent of the size of the problem. </a:t>
            </a:r>
            <a:endParaRPr/>
          </a:p>
          <a:p>
            <a:pPr indent="-29749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 </a:t>
            </a:r>
            <a:r>
              <a:rPr b="1" lang="en"/>
              <a:t>variable part</a:t>
            </a:r>
            <a:r>
              <a:rPr lang="en"/>
              <a:t> is a space required by variables, whose size is totally dependent on the size of the problem. For example, recursion stack space, dynamic memory allocation etc.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Space complexity </a:t>
            </a:r>
            <a:r>
              <a:rPr b="1" lang="en"/>
              <a:t>S(p) </a:t>
            </a:r>
            <a:r>
              <a:rPr lang="en"/>
              <a:t>of any algorithm p is </a:t>
            </a:r>
            <a:r>
              <a:rPr b="1" lang="en"/>
              <a:t>S(p) = A + Sp( I)</a:t>
            </a:r>
            <a:r>
              <a:rPr lang="en"/>
              <a:t> ,where </a:t>
            </a:r>
            <a:r>
              <a:rPr b="1" lang="en"/>
              <a:t>A</a:t>
            </a:r>
            <a:r>
              <a:rPr lang="en"/>
              <a:t> is treated as the fixed part and </a:t>
            </a:r>
            <a:r>
              <a:rPr b="1" lang="en"/>
              <a:t>S(I)</a:t>
            </a:r>
            <a:r>
              <a:rPr lang="en"/>
              <a:t> is treated as the variable part of the algorithm which depends on instance characteristic I.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Following is a simple example that tries to explain the concept: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Here we have three variables </a:t>
            </a:r>
            <a:r>
              <a:rPr b="1" lang="en"/>
              <a:t>P, Q and R</a:t>
            </a:r>
            <a:r>
              <a:rPr lang="en"/>
              <a:t> and one constant. Hence </a:t>
            </a:r>
            <a:r>
              <a:rPr b="1" lang="en"/>
              <a:t>S( p) = 1+3.</a:t>
            </a:r>
            <a:r>
              <a:rPr lang="en"/>
              <a:t>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Now space is dependent on data types of given constant types and variables and it will be multiplied accordingly.</a:t>
            </a:r>
            <a:endParaRPr/>
          </a:p>
        </p:txBody>
      </p:sp>
      <p:pic>
        <p:nvPicPr>
          <p:cNvPr id="233" name="Google Shape;2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925" y="108850"/>
            <a:ext cx="1531025" cy="90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Asymptotic Notations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Asymptotic analysis</a:t>
            </a:r>
            <a:r>
              <a:rPr lang="en"/>
              <a:t> of an algorithm refers to defining the mathematical bounding /framing of its run-time performance.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Asymptotic analysis is input bound</a:t>
            </a:r>
            <a:r>
              <a:rPr lang="en"/>
              <a:t> i.e., if there's no input to the algorithm, it is concluded to work in a constant time.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Other than the "input" all other factors are considered constant.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Asymptotic analysis refers to computing the running time of any operation in mathematical units of computation.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The Running time of Algorithm</a:t>
            </a:r>
            <a:r>
              <a:rPr lang="en"/>
              <a:t> is defined as : the time needed by an algorithm in order to deliver its output when presented with legal input 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Asymptotic notation, algorithm is treated as a function.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Usually, the time required by an algorithm falls under three types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Best Case — Minimum time required for program execution.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Average Case — Average time required for program execution.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Worst Case — Maximum time required for program execution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[2]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 programming, the data types are classified 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900" y="1857072"/>
            <a:ext cx="6194174" cy="29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Asymptotic Notations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Mostly used 3 types: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325" y="1697196"/>
            <a:ext cx="3709676" cy="10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O notation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DEFINITION</a:t>
            </a:r>
            <a:r>
              <a:rPr lang="en"/>
              <a:t> : For a given function g(n), we denote by O(g(n)) (pronounced "</a:t>
            </a:r>
            <a:r>
              <a:rPr b="1" i="1" lang="en"/>
              <a:t>big-oh of g of n</a:t>
            </a:r>
            <a:r>
              <a:rPr lang="en"/>
              <a:t>" or sometimes just "</a:t>
            </a:r>
            <a:r>
              <a:rPr b="1" i="1" lang="en"/>
              <a:t>oh of g of n</a:t>
            </a:r>
            <a:r>
              <a:rPr lang="en"/>
              <a:t>") the set of functions:</a:t>
            </a:r>
            <a:br>
              <a:rPr lang="en"/>
            </a:br>
            <a:r>
              <a:rPr lang="en"/>
              <a:t>	 </a:t>
            </a:r>
            <a:r>
              <a:rPr lang="en">
                <a:solidFill>
                  <a:srgbClr val="FF0000"/>
                </a:solidFill>
              </a:rPr>
              <a:t>0(g(n)) = { f(n) : there exist positive constant </a:t>
            </a:r>
            <a:r>
              <a:rPr b="1" lang="en">
                <a:solidFill>
                  <a:srgbClr val="FF0000"/>
                </a:solidFill>
              </a:rPr>
              <a:t>c, n</a:t>
            </a:r>
            <a:r>
              <a:rPr lang="en">
                <a:solidFill>
                  <a:srgbClr val="FF0000"/>
                </a:solidFill>
              </a:rPr>
              <a:t> such that 0&lt; f(n) &lt; c g(n) for all n &gt; no}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For all values of n at and to the right of n0, the value of f(n) lies at or below cg(n).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So, g(n) is an asymptotically upper bound for f(n).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Example: Suppose f(n) = 4n2+5n+3. Is f(n) is 0(n2)? 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677" y="2717150"/>
            <a:ext cx="2936325" cy="2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0675" y="3285225"/>
            <a:ext cx="2389211" cy="185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Omega Notation</a:t>
            </a:r>
            <a:endParaRPr/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24" y="1152475"/>
            <a:ext cx="8181850" cy="39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Theta Notation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00" y="1083050"/>
            <a:ext cx="8334252" cy="40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Exercises[2]</a:t>
            </a:r>
            <a:endParaRPr/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f(n) = n</a:t>
            </a:r>
            <a:r>
              <a:rPr baseline="30000" lang="en"/>
              <a:t>2</a:t>
            </a:r>
            <a:r>
              <a:rPr lang="en"/>
              <a:t>+ 100n + log10n + 1,000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f(n) = 2n</a:t>
            </a:r>
            <a:r>
              <a:rPr baseline="30000" lang="en"/>
              <a:t>2</a:t>
            </a:r>
            <a:r>
              <a:rPr lang="en"/>
              <a:t> + 3n + 1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800" y="1939625"/>
            <a:ext cx="4474126" cy="8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250" y="2991250"/>
            <a:ext cx="4228125" cy="238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Exercises</a:t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5. </a:t>
            </a:r>
            <a:endParaRPr/>
          </a:p>
        </p:txBody>
      </p:sp>
      <p:pic>
        <p:nvPicPr>
          <p:cNvPr id="283" name="Google Shape;2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50" y="1105025"/>
            <a:ext cx="6041325" cy="17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1</a:t>
            </a:r>
            <a:endParaRPr/>
          </a:p>
        </p:txBody>
      </p:sp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600"/>
              <a:t>Write a program in C to get 2 numbers and display the max and min.</a:t>
            </a:r>
            <a:endParaRPr sz="2600"/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600"/>
              <a:t>Write a program in C to find out the factorial of a user entered number using iterative method.</a:t>
            </a:r>
            <a:endParaRPr sz="2600"/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600"/>
              <a:t>Perform 2 using recursive function.</a:t>
            </a:r>
            <a:endParaRPr sz="2600"/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ct val="118181"/>
              <a:buAutoNum type="arabicPeriod"/>
            </a:pPr>
            <a:r>
              <a:rPr lang="en" sz="2200"/>
              <a:t>Write a program in C to get “n” numbers and obtain their sum, average, max and min using the concept of dynamic memory allocation. (malloc)</a:t>
            </a:r>
            <a:endParaRPr sz="2200"/>
          </a:p>
          <a:p>
            <a:pPr indent="-344170" lvl="0" marL="457200" rtl="0" algn="l">
              <a:spcBef>
                <a:spcPts val="0"/>
              </a:spcBef>
              <a:spcAft>
                <a:spcPts val="0"/>
              </a:spcAft>
              <a:buSzPct val="118181"/>
              <a:buAutoNum type="arabicPeriod"/>
            </a:pPr>
            <a:r>
              <a:rPr lang="en" sz="2200"/>
              <a:t>Implement array as an ADT. Your Array ADT should implement the following functions:</a:t>
            </a:r>
            <a:endParaRPr sz="22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Creating of an array</a:t>
            </a:r>
            <a:endParaRPr sz="18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Inserting new element at required position</a:t>
            </a:r>
            <a:endParaRPr sz="18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Deletion of any element</a:t>
            </a:r>
            <a:endParaRPr sz="18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Modification of any element</a:t>
            </a:r>
            <a:endParaRPr sz="18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Traversing of an array</a:t>
            </a:r>
            <a:endParaRPr sz="1800"/>
          </a:p>
          <a:p>
            <a:pPr indent="-308610" lvl="1" marL="9144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800"/>
              <a:t>Merging of arrays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Data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9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data structure is </a:t>
            </a:r>
            <a:r>
              <a:rPr b="1" i="1" lang="en"/>
              <a:t>a way of storing data</a:t>
            </a:r>
            <a:r>
              <a:rPr lang="en"/>
              <a:t> in a computer so that it can be used </a:t>
            </a:r>
            <a:r>
              <a:rPr b="1" lang="en" u="sng"/>
              <a:t>efficiently</a:t>
            </a:r>
            <a:r>
              <a:rPr lang="en"/>
              <a:t> and it will allow the most </a:t>
            </a:r>
            <a:r>
              <a:rPr b="1" lang="en" u="sng"/>
              <a:t>efficient</a:t>
            </a:r>
            <a:r>
              <a:rPr lang="en"/>
              <a:t> algorithm to be used.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u="sng"/>
              <a:t>It represents the logical or mathematical model of how data are organised in memory.</a:t>
            </a:r>
            <a:endParaRPr b="1" u="sng"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well-designed data structure allows a variety of critical operations to be performed, using as few resources, both execution time and memory space, as possible.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structure refers to a scheme for organizing data, or in other words it is an arrangement of data in computer's memory in such a way that it could make the data quickly available to the processor for required calculations.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data structure should be seen as a logical concept that must address four fundamental concerns.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First, how the data will be stored, and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Second, what operations will be performed on it.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Third, how are the data associated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Fourth, how can they be accessed.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As data structure is a scheme for data organization so the functional definition of a data structure should be independent of its implementation.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functional definition of a data structure is known as </a:t>
            </a:r>
            <a:r>
              <a:rPr b="1" lang="en"/>
              <a:t>ADT (Abstract Data Type)</a:t>
            </a:r>
            <a:r>
              <a:rPr lang="en"/>
              <a:t> which is independent of implementation.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way in which the data is organized affects the performance of a program for different tasks.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Computer programmers decide which data structures to use </a:t>
            </a:r>
            <a:r>
              <a:rPr b="1" i="1" lang="en"/>
              <a:t>based on the nature of the data and the processes</a:t>
            </a:r>
            <a:r>
              <a:rPr lang="en"/>
              <a:t> that need to be performed on that data. 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Some of the more commonly used data structures include lists, arrays, stacks, queues, heaps, trees, and graphs.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Classification of Data Structures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 can be classified 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900" y="1790375"/>
            <a:ext cx="6335425" cy="295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Classification of Data Structures [2]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Simple Data Structure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Simple data structure can be constructed with the help of primitive data structure.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primitive data structure used to represent the standard data types of any one of the computer languages.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Variables, arrays, pointers, structures, unions</a:t>
            </a:r>
            <a:r>
              <a:rPr lang="en"/>
              <a:t>, etc. are examples of primitive data structures.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Compound Data structure: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Compound data structure can be constructed with the help of any one of the primitive data structure and it is having a specific functionality.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can be designed by user. It can be classified as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Linear data structure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Non-linear data structure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Linear Data Structure: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Linear data structures can be constructed as a continuous arrangement of data elements in the memory.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It can be constructed by using array data type.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the linear Data Structures the relationship of adjacency is maintained between the data elements.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Data Structures [3]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following list of operations applied on linear data structures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1. Add an element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2. Delete an element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Traverse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Sort the list of elements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5. Search for a data element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example Stack, Queue, Tables, List, and Linked Lists.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Data Structures [4]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8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Non-linear Data Structure: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Non-linear data structure can be constructed as </a:t>
            </a:r>
            <a:r>
              <a:rPr b="1" i="1" lang="en"/>
              <a:t>a collection of randomly distributed set of data item</a:t>
            </a:r>
            <a:r>
              <a:rPr lang="en"/>
              <a:t> joined together by using a special pointer (tag).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In non-linear Data structure the </a:t>
            </a:r>
            <a:r>
              <a:rPr b="1" i="1" lang="en"/>
              <a:t>relationship of adjacency is not maintained</a:t>
            </a:r>
            <a:r>
              <a:rPr lang="en"/>
              <a:t> between the data items.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following list of operations applied on non-linear data structures.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1. Add elements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2. Delete elements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3. Display the elements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4. Sort the list of elements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5. Search for a data element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For example Tree, Decision tree, Graph and Forest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Data Type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 abstract data type, sometimes abbreviated </a:t>
            </a:r>
            <a:r>
              <a:rPr b="1" lang="en"/>
              <a:t>ADT</a:t>
            </a:r>
            <a:r>
              <a:rPr lang="en"/>
              <a:t>, is a </a:t>
            </a:r>
            <a:r>
              <a:rPr b="1" i="1" lang="en"/>
              <a:t>logical description of how we view the data and the operations</a:t>
            </a:r>
            <a:r>
              <a:rPr lang="en"/>
              <a:t> </a:t>
            </a:r>
            <a:r>
              <a:rPr b="1" i="1" lang="en"/>
              <a:t>that are allowed</a:t>
            </a:r>
            <a:r>
              <a:rPr lang="en"/>
              <a:t> </a:t>
            </a:r>
            <a:r>
              <a:rPr b="1" i="1" lang="en"/>
              <a:t>without regard to how they will be implemented</a:t>
            </a:r>
            <a:r>
              <a:rPr lang="en"/>
              <a:t>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This means that we are concerned only with what data is representing and not with how it will eventually be constructed.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By providing this level of abstraction, we are creating an </a:t>
            </a:r>
            <a:r>
              <a:rPr b="1" i="1" lang="en"/>
              <a:t>encapsulation</a:t>
            </a:r>
            <a:r>
              <a:rPr lang="en"/>
              <a:t> around the data.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idea is that by encapsulating the details of the implementation, we are hiding them from the user’s view. </a:t>
            </a:r>
            <a:r>
              <a:rPr b="1" lang="en"/>
              <a:t>This is called information hiding</a:t>
            </a:r>
            <a:r>
              <a:rPr lang="en"/>
              <a:t>. 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ADT consists of interface &amp; implementation. Interface defines the logical properties and signature of the its operations.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implementation of an abstract data type, often referred to as a data structure, will require that we provide a physical view of the data using some collection of programming constructs and primitive data types.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=&gt; </a:t>
            </a:r>
            <a:r>
              <a:rPr b="1" lang="en" u="sng"/>
              <a:t>ADT simply defines what is does, and hides how it does?</a:t>
            </a:r>
            <a:endParaRPr b="1"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